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  <p:sldId id="261" r:id="rId3"/>
    <p:sldId id="260" r:id="rId4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5bedb24d5678ec1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0" autoAdjust="0"/>
    <p:restoredTop sz="94640"/>
  </p:normalViewPr>
  <p:slideViewPr>
    <p:cSldViewPr>
      <p:cViewPr varScale="1">
        <p:scale>
          <a:sx n="63" d="100"/>
          <a:sy n="63" d="100"/>
        </p:scale>
        <p:origin x="1432" y="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2879" y="170179"/>
            <a:ext cx="1653539" cy="1399540"/>
          </a:xfrm>
          <a:prstGeom prst="rect">
            <a:avLst/>
          </a:prstGeom>
        </p:spPr>
      </p:pic>
      <p:pic>
        <p:nvPicPr>
          <p:cNvPr id="17" name="bg object 17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245859"/>
            <a:ext cx="9143999" cy="61213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375F9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47100" y="6250939"/>
            <a:ext cx="596900" cy="60705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15235" y="341566"/>
            <a:ext cx="4113529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375F9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8447" y="2059648"/>
            <a:ext cx="8587105" cy="3851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60480" y="4811330"/>
            <a:ext cx="1423035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15" dirty="0">
                <a:solidFill>
                  <a:srgbClr val="000000"/>
                </a:solidFill>
                <a:latin typeface="Calibri Light"/>
                <a:cs typeface="Calibri Light"/>
              </a:rPr>
              <a:t>Edizione</a:t>
            </a:r>
            <a:endParaRPr sz="2400" dirty="0">
              <a:latin typeface="Calibri Light"/>
              <a:cs typeface="Calibri Light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000000"/>
                </a:solidFill>
                <a:latin typeface="Calibri Light"/>
                <a:cs typeface="Calibri Light"/>
              </a:rPr>
              <a:t>202</a:t>
            </a:r>
            <a:r>
              <a:rPr lang="it-IT" sz="2400" dirty="0">
                <a:solidFill>
                  <a:srgbClr val="000000"/>
                </a:solidFill>
                <a:latin typeface="Calibri Light"/>
                <a:cs typeface="Calibri Light"/>
              </a:rPr>
              <a:t>4</a:t>
            </a:r>
            <a:r>
              <a:rPr sz="2400" dirty="0">
                <a:solidFill>
                  <a:srgbClr val="000000"/>
                </a:solidFill>
                <a:latin typeface="Calibri Light"/>
                <a:cs typeface="Calibri Light"/>
              </a:rPr>
              <a:t>-</a:t>
            </a:r>
            <a:r>
              <a:rPr sz="2400" spc="-105" dirty="0">
                <a:solidFill>
                  <a:srgbClr val="000000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000000"/>
                </a:solidFill>
                <a:latin typeface="Calibri Light"/>
                <a:cs typeface="Calibri Light"/>
              </a:rPr>
              <a:t>202</a:t>
            </a:r>
            <a:r>
              <a:rPr lang="it-IT" sz="2400" dirty="0">
                <a:solidFill>
                  <a:srgbClr val="000000"/>
                </a:solidFill>
                <a:latin typeface="Calibri Light"/>
                <a:cs typeface="Calibri Light"/>
              </a:rPr>
              <a:t>5</a:t>
            </a:r>
            <a:endParaRPr sz="2400" dirty="0">
              <a:latin typeface="Calibri Light"/>
              <a:cs typeface="Calibri Light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C8221A3-E914-A0FE-7248-C9FE77FCB0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98" b="43599"/>
          <a:stretch/>
        </p:blipFill>
        <p:spPr>
          <a:xfrm>
            <a:off x="2071634" y="2517283"/>
            <a:ext cx="4761905" cy="990600"/>
          </a:xfrm>
          <a:prstGeom prst="rect">
            <a:avLst/>
          </a:prstGeom>
        </p:spPr>
      </p:pic>
      <p:pic>
        <p:nvPicPr>
          <p:cNvPr id="3" name="Immagine 2" descr="Immagine che contiene Carattere, design, tipografia&#10;&#10;Descrizione generata automaticamente">
            <a:extLst>
              <a:ext uri="{FF2B5EF4-FFF2-40B4-BE49-F238E27FC236}">
                <a16:creationId xmlns:a16="http://schemas.microsoft.com/office/drawing/2014/main" id="{A6D84648-9B53-4421-AFE8-597A86CD5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176" y="528035"/>
            <a:ext cx="2689645" cy="1676400"/>
          </a:xfrm>
          <a:prstGeom prst="rect">
            <a:avLst/>
          </a:prstGeom>
        </p:spPr>
      </p:pic>
      <p:pic>
        <p:nvPicPr>
          <p:cNvPr id="4" name="Immagine 3" descr="Immagine che contiene testo, Carattere, Blu elettrico, schermata&#10;&#10;Descrizione generata automaticamente">
            <a:extLst>
              <a:ext uri="{FF2B5EF4-FFF2-40B4-BE49-F238E27FC236}">
                <a16:creationId xmlns:a16="http://schemas.microsoft.com/office/drawing/2014/main" id="{D47CE6CE-97A3-F3A5-88B0-F22B34542A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678" y="333439"/>
            <a:ext cx="2602335" cy="672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g object 18">
            <a:extLst>
              <a:ext uri="{FF2B5EF4-FFF2-40B4-BE49-F238E27FC236}">
                <a16:creationId xmlns:a16="http://schemas.microsoft.com/office/drawing/2014/main" id="{1608BCE8-F4C3-5421-342A-12D99115EED6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66000" y="5892800"/>
            <a:ext cx="1778000" cy="355600"/>
          </a:xfrm>
          <a:prstGeom prst="rect">
            <a:avLst/>
          </a:prstGeom>
        </p:spPr>
      </p:pic>
      <p:pic>
        <p:nvPicPr>
          <p:cNvPr id="6" name="Immagine 5" descr="Immagine che contiene Carattere, design, tipografia&#10;&#10;Descrizione generata automaticamente">
            <a:extLst>
              <a:ext uri="{FF2B5EF4-FFF2-40B4-BE49-F238E27FC236}">
                <a16:creationId xmlns:a16="http://schemas.microsoft.com/office/drawing/2014/main" id="{149F5CF9-624B-3B42-B558-B319FF683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176" y="425864"/>
            <a:ext cx="2689645" cy="1676400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3BF3F993-F46C-7F79-003F-69AA0C3BD6B5}"/>
              </a:ext>
            </a:extLst>
          </p:cNvPr>
          <p:cNvSpPr txBox="1">
            <a:spLocks/>
          </p:cNvSpPr>
          <p:nvPr/>
        </p:nvSpPr>
        <p:spPr>
          <a:xfrm>
            <a:off x="6833539" y="5589905"/>
            <a:ext cx="229761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375F92"/>
                </a:solidFill>
                <a:latin typeface="Calibri"/>
                <a:ea typeface="+mj-ea"/>
                <a:cs typeface="Calibri"/>
              </a:defRPr>
            </a:lvl1pPr>
          </a:lstStyle>
          <a:p>
            <a:pPr algn="ctr">
              <a:spcBef>
                <a:spcPts val="100"/>
              </a:spcBef>
            </a:pPr>
            <a:r>
              <a:rPr lang="it-IT" sz="1800" kern="0" spc="-15" dirty="0">
                <a:solidFill>
                  <a:srgbClr val="000000"/>
                </a:solidFill>
                <a:latin typeface="Calibri Light"/>
                <a:cs typeface="Calibri Light"/>
              </a:rPr>
              <a:t>Con la collaborazione di</a:t>
            </a:r>
            <a:endParaRPr lang="it-IT" sz="1800" kern="0" dirty="0">
              <a:latin typeface="Calibri Light"/>
              <a:cs typeface="Calibri Light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8F8B3A71-923F-4B58-9051-FB915DB3F25E}"/>
              </a:ext>
            </a:extLst>
          </p:cNvPr>
          <p:cNvSpPr txBox="1">
            <a:spLocks/>
          </p:cNvSpPr>
          <p:nvPr/>
        </p:nvSpPr>
        <p:spPr>
          <a:xfrm>
            <a:off x="3733800" y="3886200"/>
            <a:ext cx="142303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600" b="0" i="0">
                <a:solidFill>
                  <a:srgbClr val="375F92"/>
                </a:solidFill>
                <a:latin typeface="Calibri"/>
                <a:ea typeface="+mj-ea"/>
                <a:cs typeface="Calibri"/>
              </a:defRPr>
            </a:lvl1pPr>
          </a:lstStyle>
          <a:p>
            <a:pPr algn="ctr">
              <a:spcBef>
                <a:spcPts val="100"/>
              </a:spcBef>
            </a:pPr>
            <a:r>
              <a:rPr lang="it-IT" sz="2000" kern="0" spc="-15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Il caso……..</a:t>
            </a:r>
            <a:endParaRPr lang="it-IT" sz="2000" kern="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96339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9525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88818" y="1870450"/>
            <a:ext cx="8121015" cy="4335160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4"/>
              </a:spcBef>
            </a:pP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065">
              <a:spcBef>
                <a:spcPts val="980"/>
              </a:spcBef>
              <a:tabLst>
                <a:tab pos="302260" algn="l"/>
              </a:tabLst>
            </a:pPr>
            <a:r>
              <a:rPr lang="it-IT" sz="1400" b="1" spc="-5" dirty="0">
                <a:solidFill>
                  <a:srgbClr val="1F487C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1)    Descrizione del profilo dell’azienda</a:t>
            </a:r>
          </a:p>
          <a:p>
            <a:pPr marL="12065">
              <a:spcBef>
                <a:spcPts val="980"/>
              </a:spcBef>
              <a:tabLst>
                <a:tab pos="302260" algn="l"/>
              </a:tabLst>
            </a:pPr>
            <a:r>
              <a:rPr lang="it-IT" sz="1400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(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per esempio: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fatturato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,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numero di dipendenti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,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business nei quali opera, mercati serviti ecc..).</a:t>
            </a:r>
          </a:p>
          <a:p>
            <a:pPr marL="12065">
              <a:spcBef>
                <a:spcPts val="980"/>
              </a:spcBef>
              <a:tabLst>
                <a:tab pos="302260" algn="l"/>
              </a:tabLst>
            </a:pPr>
            <a:endParaRPr lang="it-IT" sz="1400" u="sng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r>
              <a:rPr lang="it-IT" sz="1400" b="1" spc="-5" dirty="0">
                <a:solidFill>
                  <a:srgbClr val="1F487C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2)    Analisi del contesto competitivo</a:t>
            </a:r>
            <a:endParaRPr lang="it-IT" sz="1400" i="1" spc="-1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(per esempio: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analisi della concorrenza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,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analisi della catena del valore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, analisi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delle 5 forze competitive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, </a:t>
            </a:r>
            <a:r>
              <a:rPr lang="it-IT" sz="1400" i="1" u="sng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analisi SWOT 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ecc..).</a:t>
            </a: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endParaRPr lang="it-IT" sz="1400" spc="-1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r>
              <a:rPr lang="it-IT" sz="1400" b="1" spc="-5" dirty="0">
                <a:solidFill>
                  <a:srgbClr val="1F487C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3)    Focus su un aspetto gestionale</a:t>
            </a:r>
            <a:endParaRPr lang="it-IT" sz="1400" spc="-1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(per esempio: strategie corporate, gestione delle </a:t>
            </a:r>
            <a:r>
              <a:rPr lang="it-IT" sz="1400" i="1" spc="-10" dirty="0" err="1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operations</a:t>
            </a:r>
            <a:r>
              <a:rPr lang="it-IT" sz="1400" i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, strategie di marketing, analisi economico-finanziaria, ecc.).</a:t>
            </a: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endParaRPr lang="it-IT" sz="1400" spc="-1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065">
              <a:lnSpc>
                <a:spcPct val="100000"/>
              </a:lnSpc>
              <a:spcBef>
                <a:spcPts val="980"/>
              </a:spcBef>
              <a:tabLst>
                <a:tab pos="302260" algn="l"/>
              </a:tabLst>
            </a:pPr>
            <a:r>
              <a:rPr lang="it-IT" sz="1400" b="1" spc="-5" dirty="0">
                <a:solidFill>
                  <a:srgbClr val="1F487C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4)    Formulazione delle raccomandazioni per incrementare il valore generato.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</p:txBody>
      </p:sp>
      <p:sp>
        <p:nvSpPr>
          <p:cNvPr id="7" name="object 2"/>
          <p:cNvSpPr txBox="1">
            <a:spLocks noGrp="1"/>
          </p:cNvSpPr>
          <p:nvPr>
            <p:ph type="title" idx="4294967295"/>
          </p:nvPr>
        </p:nvSpPr>
        <p:spPr>
          <a:xfrm>
            <a:off x="2229145" y="360205"/>
            <a:ext cx="468570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it-IT" sz="2000" spc="-5" dirty="0">
                <a:latin typeface="Verdana" panose="020B0604030504040204" pitchFamily="34" charset="0"/>
                <a:ea typeface="Verdana" panose="020B0604030504040204" pitchFamily="34" charset="0"/>
              </a:rPr>
              <a:t> Format della presentazione</a:t>
            </a:r>
            <a:br>
              <a:rPr lang="it-IT" sz="2000" spc="-5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it-IT" sz="2000" spc="-5" dirty="0">
                <a:latin typeface="Verdana" panose="020B0604030504040204" pitchFamily="34" charset="0"/>
                <a:ea typeface="Verdana" panose="020B0604030504040204" pitchFamily="34" charset="0"/>
              </a:rPr>
              <a:t>MAX 15 SLIDES</a:t>
            </a:r>
            <a:endParaRPr sz="2000" spc="-1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88818" y="1447800"/>
            <a:ext cx="76407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spc="-1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Realizzazione</a:t>
            </a:r>
            <a:r>
              <a:rPr lang="it-IT" sz="1600" b="1" spc="3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di </a:t>
            </a:r>
            <a:r>
              <a:rPr lang="it-IT" sz="1600" b="1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una</a:t>
            </a:r>
            <a:r>
              <a:rPr lang="it-IT" sz="1600" b="1" spc="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 </a:t>
            </a:r>
            <a:r>
              <a:rPr lang="it-IT" sz="1600" b="1" spc="-1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presentazione</a:t>
            </a:r>
            <a:r>
              <a:rPr lang="it-IT" sz="1600" b="1" spc="3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 </a:t>
            </a:r>
            <a:r>
              <a:rPr lang="it-IT" sz="1600" b="1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in</a:t>
            </a:r>
            <a:r>
              <a:rPr lang="it-IT" sz="1600" b="1" spc="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 </a:t>
            </a:r>
            <a:r>
              <a:rPr lang="it-IT" sz="1600" b="1" spc="-10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PPT</a:t>
            </a:r>
            <a:r>
              <a:rPr lang="it-IT" sz="1600" b="1" spc="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 </a:t>
            </a:r>
            <a:r>
              <a:rPr lang="it-IT" sz="1600" b="1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che </a:t>
            </a:r>
            <a:r>
              <a:rPr lang="it-IT" sz="1600" b="1" u="sng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può</a:t>
            </a:r>
            <a:r>
              <a:rPr lang="it-IT" sz="1600" b="1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 seguire la seguente struttura (</a:t>
            </a:r>
            <a:r>
              <a:rPr lang="it-IT" sz="1600" b="1" u="sng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raccomandata ma non obbligata</a:t>
            </a:r>
            <a:r>
              <a:rPr lang="it-IT" sz="1600" b="1" spc="-5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):</a:t>
            </a:r>
          </a:p>
          <a:p>
            <a:endParaRPr lang="it-IT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96339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9525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89585" y="1341250"/>
            <a:ext cx="8121015" cy="2206372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XXXXXXXXXXXXXX</a:t>
            </a: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</a:rPr>
              <a:t>XXXXXXXXXXXXXX</a:t>
            </a: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Calibri Ligh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610600" y="642860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Slide 9</a:t>
            </a:r>
          </a:p>
        </p:txBody>
      </p:sp>
      <p:sp>
        <p:nvSpPr>
          <p:cNvPr id="7" name="object 2"/>
          <p:cNvSpPr txBox="1">
            <a:spLocks noGrp="1"/>
          </p:cNvSpPr>
          <p:nvPr>
            <p:ph type="title" idx="4294967295"/>
          </p:nvPr>
        </p:nvSpPr>
        <p:spPr>
          <a:xfrm>
            <a:off x="2229145" y="431325"/>
            <a:ext cx="468570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it-IT" sz="3200" spc="-5" dirty="0"/>
              <a:t> Agenda</a:t>
            </a:r>
            <a:endParaRPr sz="1100" spc="-10" dirty="0"/>
          </a:p>
        </p:txBody>
      </p:sp>
    </p:spTree>
    <p:extLst>
      <p:ext uri="{BB962C8B-B14F-4D97-AF65-F5344CB8AC3E}">
        <p14:creationId xmlns:p14="http://schemas.microsoft.com/office/powerpoint/2010/main" val="1264502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3261</TotalTime>
  <Words>138</Words>
  <Application>Microsoft Office PowerPoint</Application>
  <PresentationFormat>Presentazione su schermo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Verdana</vt:lpstr>
      <vt:lpstr>Office Theme</vt:lpstr>
      <vt:lpstr>Edizione 2024- 2025</vt:lpstr>
      <vt:lpstr> Format della presentazione MAX 15 SLIDES</vt:lpstr>
      <vt:lpstr> 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docente universitario di Economia e Gestione delle Imprese</dc:title>
  <dc:creator>Vianelli D</dc:creator>
  <cp:lastModifiedBy>Laura Michelini</cp:lastModifiedBy>
  <cp:revision>94</cp:revision>
  <dcterms:created xsi:type="dcterms:W3CDTF">2021-10-11T14:19:48Z</dcterms:created>
  <dcterms:modified xsi:type="dcterms:W3CDTF">2024-09-25T08:12:38Z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2021-09-22T00:00:00Z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2021-10-11T00:00:00Z</vt:filetime>
  </property>
</Properties>
</file>